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Economica" panose="02000506040000020004" pitchFamily="2" charset="77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2"/>
    <p:restoredTop sz="94640"/>
  </p:normalViewPr>
  <p:slideViewPr>
    <p:cSldViewPr snapToGrid="0">
      <p:cViewPr varScale="1">
        <p:scale>
          <a:sx n="159" d="100"/>
          <a:sy n="159" d="100"/>
        </p:scale>
        <p:origin x="192" y="992"/>
      </p:cViewPr>
      <p:guideLst>
        <p:guide orient="horz" pos="17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5fbafc3a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5fbafc3a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5fbafc3a4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5fbafc3a4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5fbafc3a4_1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5fbafc3a4_1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5fbafc3a4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5fbafc3a4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5fbafc3a4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5fbafc3a4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5fbafc3a4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5fbafc3a4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5fbafc3a4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5fbafc3a4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5fbafc3a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5fbafc3a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5fbafc3a4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5fbafc3a4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5fbafc3a4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5fbafc3a4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5fbafc3a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5fbafc3a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5fbafc3a4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5fbafc3a4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5fbafc3a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5fbafc3a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5fbafc3a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5fbafc3a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331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5fbafc3a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5fbafc3a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5fbafc3a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5fbafc3a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5fbafc3a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5fbafc3a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5fbafc3a4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5fbafc3a4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5fbafc3a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5fbafc3a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5fbafc3a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5fbafc3a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5fbafc3a4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5fbafc3a4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SIGN RECOGNITION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 Pablo Cereceda Meca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Diego Martin Crespo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3400875" y="3969475"/>
            <a:ext cx="26238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CS512 - Fall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Detection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663" y="1647570"/>
            <a:ext cx="5214200" cy="12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 descr="Resultado de imagen para findcontours opencv pyth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550" y="3169050"/>
            <a:ext cx="1760475" cy="17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311700" y="1447000"/>
            <a:ext cx="2954100" cy="3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Steps: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Remove small components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Find contours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Detect sign shapes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Select largest contour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Crop image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148" name="Google Shape;148;p23"/>
          <p:cNvSpPr txBox="1"/>
          <p:nvPr/>
        </p:nvSpPr>
        <p:spPr>
          <a:xfrm>
            <a:off x="1396850" y="1147225"/>
            <a:ext cx="4893900" cy="25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STEPS:</a:t>
            </a:r>
            <a:endParaRPr sz="2400"/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Loading Data Images</a:t>
            </a:r>
            <a:endParaRPr sz="2400"/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SVM class definition</a:t>
            </a:r>
            <a:endParaRPr sz="2400"/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Get HOG descriptors</a:t>
            </a:r>
            <a:endParaRPr sz="2400"/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Deskew images</a:t>
            </a:r>
            <a:endParaRPr sz="2400"/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Training Process</a:t>
            </a:r>
            <a:endParaRPr sz="2400"/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Testing Process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 II</a:t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311700" y="1477100"/>
            <a:ext cx="2748000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SVM</a:t>
            </a:r>
            <a:endParaRPr sz="1800" b="1"/>
          </a:p>
        </p:txBody>
      </p:sp>
      <p:sp>
        <p:nvSpPr>
          <p:cNvPr id="155" name="Google Shape;155;p24"/>
          <p:cNvSpPr txBox="1"/>
          <p:nvPr/>
        </p:nvSpPr>
        <p:spPr>
          <a:xfrm>
            <a:off x="5217900" y="1433150"/>
            <a:ext cx="27480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HOG</a:t>
            </a:r>
            <a:endParaRPr sz="1800" b="1"/>
          </a:p>
        </p:txBody>
      </p:sp>
      <p:sp>
        <p:nvSpPr>
          <p:cNvPr id="156" name="Google Shape;156;p24"/>
          <p:cNvSpPr txBox="1"/>
          <p:nvPr/>
        </p:nvSpPr>
        <p:spPr>
          <a:xfrm>
            <a:off x="311700" y="3685825"/>
            <a:ext cx="45894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 accuracy, high flexibility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Naturally handle large dimensional data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Sparse representation of the solutions </a:t>
            </a: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473900" y="1923250"/>
            <a:ext cx="31143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definition with 4 different functions for initialise the model, train it, save it and predict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275" y="2791176"/>
            <a:ext cx="1849726" cy="10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5372850" y="1880800"/>
            <a:ext cx="28878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implementation steps: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Gradient Computation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Orientation binning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Descriptor Blocks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Block Normalization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Object Recognition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213" y="3579938"/>
            <a:ext cx="1399072" cy="13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Classification III</a:t>
            </a:r>
            <a:endParaRPr dirty="0"/>
          </a:p>
        </p:txBody>
      </p:sp>
      <p:sp>
        <p:nvSpPr>
          <p:cNvPr id="166" name="Google Shape;166;p25"/>
          <p:cNvSpPr txBox="1"/>
          <p:nvPr/>
        </p:nvSpPr>
        <p:spPr>
          <a:xfrm>
            <a:off x="311700" y="1441950"/>
            <a:ext cx="4260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Deskew</a:t>
            </a:r>
            <a:endParaRPr sz="1800" b="1"/>
          </a:p>
        </p:txBody>
      </p:sp>
      <p:sp>
        <p:nvSpPr>
          <p:cNvPr id="167" name="Google Shape;167;p25"/>
          <p:cNvSpPr txBox="1"/>
          <p:nvPr/>
        </p:nvSpPr>
        <p:spPr>
          <a:xfrm>
            <a:off x="4883700" y="1441950"/>
            <a:ext cx="4260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Training and Testing</a:t>
            </a:r>
            <a:endParaRPr sz="1800" b="1"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825" y="1948150"/>
            <a:ext cx="2766423" cy="142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99" y="3375800"/>
            <a:ext cx="3181274" cy="16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5210475" y="2219550"/>
            <a:ext cx="26418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90% TRAINING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10% TEST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4992075" y="2994075"/>
            <a:ext cx="4260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Get Label</a:t>
            </a:r>
            <a:endParaRPr sz="1800" b="1"/>
          </a:p>
        </p:txBody>
      </p:sp>
      <p:sp>
        <p:nvSpPr>
          <p:cNvPr id="172" name="Google Shape;172;p25"/>
          <p:cNvSpPr txBox="1"/>
          <p:nvPr/>
        </p:nvSpPr>
        <p:spPr>
          <a:xfrm>
            <a:off x="5318850" y="3656100"/>
            <a:ext cx="31812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14 LABELS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13 TRAFFIC SIGNS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 ERROR LABEL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Preprocessing </a:t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813" y="1147225"/>
            <a:ext cx="4504371" cy="3691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Detection (I)</a:t>
            </a:r>
            <a:endParaRPr/>
          </a:p>
        </p:txBody>
      </p:sp>
      <p:grpSp>
        <p:nvGrpSpPr>
          <p:cNvPr id="189" name="Google Shape;189;p28"/>
          <p:cNvGrpSpPr/>
          <p:nvPr/>
        </p:nvGrpSpPr>
        <p:grpSpPr>
          <a:xfrm>
            <a:off x="2120625" y="1098475"/>
            <a:ext cx="4902774" cy="3868583"/>
            <a:chOff x="1949050" y="1088450"/>
            <a:chExt cx="4902774" cy="3868583"/>
          </a:xfrm>
        </p:grpSpPr>
        <p:pic>
          <p:nvPicPr>
            <p:cNvPr id="190" name="Google Shape;190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49050" y="1088450"/>
              <a:ext cx="4902774" cy="192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49050" y="3015075"/>
              <a:ext cx="4902774" cy="19419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28"/>
          <p:cNvSpPr/>
          <p:nvPr/>
        </p:nvSpPr>
        <p:spPr>
          <a:xfrm>
            <a:off x="5438175" y="3641575"/>
            <a:ext cx="629700" cy="3819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Detection (II)</a:t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475" y="1169175"/>
            <a:ext cx="5905050" cy="23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325" y="3657675"/>
            <a:ext cx="5715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7525" y="3752925"/>
            <a:ext cx="10287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/>
          <p:nvPr/>
        </p:nvSpPr>
        <p:spPr>
          <a:xfrm>
            <a:off x="2916650" y="2595650"/>
            <a:ext cx="292800" cy="6081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9"/>
          <p:cNvSpPr/>
          <p:nvPr/>
        </p:nvSpPr>
        <p:spPr>
          <a:xfrm>
            <a:off x="5751300" y="1773025"/>
            <a:ext cx="477300" cy="5484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50" y="1147212"/>
            <a:ext cx="4880276" cy="17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800" y="3031824"/>
            <a:ext cx="5265500" cy="203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6167400" y="1776950"/>
            <a:ext cx="26649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0000"/>
                </a:solidFill>
              </a:rPr>
              <a:t>BAD CLASSIFICATION</a:t>
            </a:r>
            <a:endParaRPr b="1">
              <a:solidFill>
                <a:srgbClr val="990000"/>
              </a:solidFill>
            </a:endParaRPr>
          </a:p>
        </p:txBody>
      </p:sp>
      <p:cxnSp>
        <p:nvCxnSpPr>
          <p:cNvPr id="211" name="Google Shape;211;p30"/>
          <p:cNvCxnSpPr>
            <a:stCxn id="210" idx="1"/>
            <a:endCxn id="208" idx="3"/>
          </p:cNvCxnSpPr>
          <p:nvPr/>
        </p:nvCxnSpPr>
        <p:spPr>
          <a:xfrm rot="10800000">
            <a:off x="5240700" y="2019650"/>
            <a:ext cx="926700" cy="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2" name="Google Shape;212;p30"/>
          <p:cNvSpPr txBox="1"/>
          <p:nvPr/>
        </p:nvSpPr>
        <p:spPr>
          <a:xfrm>
            <a:off x="237025" y="3804388"/>
            <a:ext cx="24180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</a:rPr>
              <a:t>GOOD CLASSIFICATION</a:t>
            </a:r>
            <a:endParaRPr b="1">
              <a:solidFill>
                <a:srgbClr val="38761D"/>
              </a:solidFill>
            </a:endParaRPr>
          </a:p>
        </p:txBody>
      </p:sp>
      <p:cxnSp>
        <p:nvCxnSpPr>
          <p:cNvPr id="213" name="Google Shape;213;p30"/>
          <p:cNvCxnSpPr>
            <a:stCxn id="212" idx="3"/>
            <a:endCxn id="209" idx="1"/>
          </p:cNvCxnSpPr>
          <p:nvPr/>
        </p:nvCxnSpPr>
        <p:spPr>
          <a:xfrm>
            <a:off x="2655025" y="4047088"/>
            <a:ext cx="911700" cy="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 II</a:t>
            </a:r>
            <a:endParaRPr/>
          </a:p>
        </p:txBody>
      </p:sp>
      <p:sp>
        <p:nvSpPr>
          <p:cNvPr id="219" name="Google Shape;219;p31"/>
          <p:cNvSpPr txBox="1"/>
          <p:nvPr/>
        </p:nvSpPr>
        <p:spPr>
          <a:xfrm>
            <a:off x="1377050" y="1555375"/>
            <a:ext cx="6710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Modifying the following parameters: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MAX-NUMBER of images per traffic sign type equal to 80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HOG parameters: lower down to 5 bins</a:t>
            </a:r>
            <a:endParaRPr sz="1800"/>
          </a:p>
        </p:txBody>
      </p:sp>
      <p:sp>
        <p:nvSpPr>
          <p:cNvPr id="220" name="Google Shape;220;p31"/>
          <p:cNvSpPr txBox="1"/>
          <p:nvPr/>
        </p:nvSpPr>
        <p:spPr>
          <a:xfrm>
            <a:off x="2996850" y="2853175"/>
            <a:ext cx="31503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8761D"/>
                </a:solidFill>
              </a:rPr>
              <a:t>Accuracy of 93.52%</a:t>
            </a:r>
            <a:endParaRPr sz="2400" b="1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FUTURE IMPROVEMENTS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39999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body" idx="1"/>
          </p:nvPr>
        </p:nvSpPr>
        <p:spPr>
          <a:xfrm>
            <a:off x="311700" y="1789500"/>
            <a:ext cx="3999900" cy="22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Good learning experience</a:t>
            </a:r>
            <a:br>
              <a:rPr lang="en" sz="1800"/>
            </a:b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Program susceptible to improvements in every phase.</a:t>
            </a:r>
            <a:endParaRPr sz="1800"/>
          </a:p>
        </p:txBody>
      </p:sp>
      <p:sp>
        <p:nvSpPr>
          <p:cNvPr id="232" name="Google Shape;232;p33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Use a CNN as a classifier</a:t>
            </a:r>
            <a:br>
              <a:rPr lang="en" sz="1800"/>
            </a:b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Sign detection by top-down  sliding  windows  algorithm</a:t>
            </a:r>
            <a:br>
              <a:rPr lang="en" sz="1800"/>
            </a:b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Video support</a:t>
            </a:r>
            <a:endParaRPr sz="1800"/>
          </a:p>
        </p:txBody>
      </p:sp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4832400" y="315925"/>
            <a:ext cx="39999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39999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776680-12F6-9841-A152-5C6993CD5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79" y="1147225"/>
            <a:ext cx="4271879" cy="373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5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Motivation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Reference → </a:t>
            </a:r>
            <a:r>
              <a:rPr lang="en" sz="1400">
                <a:solidFill>
                  <a:schemeClr val="dk1"/>
                </a:solidFill>
              </a:rPr>
              <a:t>Traffic Sign Recognition for Computer Vision Project-Based Learning</a:t>
            </a: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Dataset → </a:t>
            </a:r>
            <a:r>
              <a:rPr lang="en" sz="1400">
                <a:solidFill>
                  <a:srgbClr val="000000"/>
                </a:solidFill>
              </a:rPr>
              <a:t>KUL Belgium traffic signs and classification benchmark datasets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(I)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950" y="1088050"/>
            <a:ext cx="6799500" cy="35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(II)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75" y="1853425"/>
            <a:ext cx="2275150" cy="27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4">
            <a:alphaModFix/>
          </a:blip>
          <a:srcRect t="16569" r="3586"/>
          <a:stretch/>
        </p:blipFill>
        <p:spPr>
          <a:xfrm>
            <a:off x="3114913" y="2109950"/>
            <a:ext cx="2681425" cy="22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5">
            <a:alphaModFix/>
          </a:blip>
          <a:srcRect l="2243" t="2200" r="2272"/>
          <a:stretch/>
        </p:blipFill>
        <p:spPr>
          <a:xfrm>
            <a:off x="6020275" y="2161200"/>
            <a:ext cx="2619325" cy="22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634750" y="1421400"/>
            <a:ext cx="21198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Preprocessing</a:t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3556525" y="1421395"/>
            <a:ext cx="17982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6605738" y="1421400"/>
            <a:ext cx="14484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Data Modeling</a:t>
            </a:r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420400" y="1360675"/>
            <a:ext cx="61134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Linköpings University traffic sign dataset</a:t>
            </a:r>
            <a:endParaRPr sz="1800"/>
          </a:p>
        </p:txBody>
      </p:sp>
      <p:sp>
        <p:nvSpPr>
          <p:cNvPr id="109" name="Google Shape;109;p20"/>
          <p:cNvSpPr txBox="1"/>
          <p:nvPr/>
        </p:nvSpPr>
        <p:spPr>
          <a:xfrm>
            <a:off x="805350" y="1710800"/>
            <a:ext cx="7194900" cy="1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STEPS: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Definition of 14 classes </a:t>
            </a:r>
            <a:r>
              <a:rPr lang="en" sz="1800" dirty="0">
                <a:sym typeface="Wingdings" pitchFamily="2" charset="2"/>
              </a:rPr>
              <a:t></a:t>
            </a:r>
            <a:r>
              <a:rPr lang="en" sz="1800" dirty="0"/>
              <a:t> 13 traffic signs and 1 error class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Cleaning the </a:t>
            </a:r>
            <a:r>
              <a:rPr lang="en" sz="1800"/>
              <a:t>dataset</a:t>
            </a:r>
            <a:r>
              <a:rPr lang="en" sz="1800">
                <a:sym typeface="Wingdings" pitchFamily="2" charset="2"/>
              </a:rPr>
              <a:t></a:t>
            </a:r>
            <a:r>
              <a:rPr lang="en" sz="1800"/>
              <a:t> </a:t>
            </a:r>
            <a:r>
              <a:rPr lang="en" sz="1800" dirty="0"/>
              <a:t>removing bad images with high noise</a:t>
            </a:r>
            <a:endParaRPr sz="1800" dirty="0"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07550"/>
            <a:ext cx="813600" cy="807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025" y="2795713"/>
            <a:ext cx="813608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4350" y="2800892"/>
            <a:ext cx="813600" cy="82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5675" y="2758462"/>
            <a:ext cx="891075" cy="9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4475" y="2624750"/>
            <a:ext cx="1085675" cy="111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2725" y="2753564"/>
            <a:ext cx="891075" cy="915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90125" y="2787838"/>
            <a:ext cx="891075" cy="90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50125" y="3716820"/>
            <a:ext cx="1122125" cy="915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70050" y="3714528"/>
            <a:ext cx="1129000" cy="920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66676" y="3702594"/>
            <a:ext cx="1085675" cy="94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05263" y="3743000"/>
            <a:ext cx="1005100" cy="863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9975" y="3692741"/>
            <a:ext cx="1129010" cy="963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737525" y="2733735"/>
            <a:ext cx="1005100" cy="101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995150" y="4027801"/>
            <a:ext cx="1005101" cy="83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Preprocessing 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983" y="816375"/>
            <a:ext cx="3434317" cy="15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540550" y="1401950"/>
            <a:ext cx="3254400" cy="3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Three main steps: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Contrast limit</a:t>
            </a:r>
            <a:br>
              <a:rPr lang="en" sz="1800"/>
            </a:b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Edge detection</a:t>
            </a:r>
            <a:br>
              <a:rPr lang="en" sz="1800"/>
            </a:b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Binary</a:t>
            </a:r>
            <a:endParaRPr sz="1800"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9300" y="2708425"/>
            <a:ext cx="5968326" cy="10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5659375" y="2571750"/>
            <a:ext cx="9348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</a:t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9550" y="3771808"/>
            <a:ext cx="5968325" cy="10639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5698825" y="4755300"/>
            <a:ext cx="8559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Bilateral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242</Words>
  <Application>Microsoft Macintosh PowerPoint</Application>
  <PresentationFormat>On-screen Show (16:9)</PresentationFormat>
  <Paragraphs>90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Economica</vt:lpstr>
      <vt:lpstr>Wingdings</vt:lpstr>
      <vt:lpstr>Arial</vt:lpstr>
      <vt:lpstr>Open Sans</vt:lpstr>
      <vt:lpstr>Luxe</vt:lpstr>
      <vt:lpstr>TRAFFIC SIGN RECOGNITION</vt:lpstr>
      <vt:lpstr>INTRODUCTION</vt:lpstr>
      <vt:lpstr>Introduction</vt:lpstr>
      <vt:lpstr>APPROACH</vt:lpstr>
      <vt:lpstr>Approach (I)</vt:lpstr>
      <vt:lpstr>Approach (II)</vt:lpstr>
      <vt:lpstr>IMPLEMENTATION</vt:lpstr>
      <vt:lpstr>Image Data Modeling</vt:lpstr>
      <vt:lpstr>Image Preprocessing </vt:lpstr>
      <vt:lpstr>Sign Detection</vt:lpstr>
      <vt:lpstr>Image Classification</vt:lpstr>
      <vt:lpstr>Image Classification II</vt:lpstr>
      <vt:lpstr>Image Classification III</vt:lpstr>
      <vt:lpstr>RESULTS</vt:lpstr>
      <vt:lpstr>Image Preprocessing </vt:lpstr>
      <vt:lpstr>Sign Detection (I)</vt:lpstr>
      <vt:lpstr>Sign Detection (II)</vt:lpstr>
      <vt:lpstr>Image Classification</vt:lpstr>
      <vt:lpstr>Image Classification II</vt:lpstr>
      <vt:lpstr>CONCLUSION &amp; FUTURE IMPROVEMENTS</vt:lpstr>
      <vt:lpstr>Conclusion</vt:lpstr>
      <vt:lpstr>References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SIGN RECOGNITION</dc:title>
  <cp:lastModifiedBy>diego.martin.crespo@alumnos.upm.es</cp:lastModifiedBy>
  <cp:revision>3</cp:revision>
  <dcterms:modified xsi:type="dcterms:W3CDTF">2018-11-27T23:28:08Z</dcterms:modified>
</cp:coreProperties>
</file>